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5" r:id="rId9"/>
    <p:sldId id="263" r:id="rId10"/>
    <p:sldId id="26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reightSans Pro Bold" panose="020B0604020202020204" charset="0"/>
      <p:bold r:id="rId17"/>
    </p:embeddedFont>
    <p:embeddedFont>
      <p:font typeface="FreightSans Pro Book" panose="020B0604020202020204" charset="0"/>
      <p:regular r:id="rId18"/>
      <p:italic r:id="rId19"/>
    </p:embeddedFont>
    <p:embeddedFont>
      <p:font typeface="FreightSans Pro Light" panose="020B0604020202020204" charset="0"/>
      <p:regular r:id="rId20"/>
    </p:embeddedFont>
    <p:embeddedFont>
      <p:font typeface="FreightSans Pro Semibold" panose="020B0604020202020204" charset="0"/>
      <p:regular r:id="rId21"/>
      <p:bold r:id="rId22"/>
      <p:italic r:id="rId23"/>
      <p:boldItalic r:id="rId24"/>
    </p:embeddedFont>
    <p:embeddedFont>
      <p:font typeface="Gill Sans MT" panose="020B0502020104020203"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88B"/>
    <a:srgbClr val="C53B85"/>
    <a:srgbClr val="2193AE"/>
    <a:srgbClr val="242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8"/>
    <p:restoredTop sz="94682"/>
  </p:normalViewPr>
  <p:slideViewPr>
    <p:cSldViewPr snapToGrid="0" snapToObjects="1" showGuides="1">
      <p:cViewPr>
        <p:scale>
          <a:sx n="100" d="100"/>
          <a:sy n="100" d="100"/>
        </p:scale>
        <p:origin x="1446" y="126"/>
      </p:cViewPr>
      <p:guideLst>
        <p:guide orient="horz" pos="187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1B8DF-73CB-2646-8DA8-FA2882D3EA22}"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96BD57-579D-5D4E-8187-D3D1534BD9A3}" type="slidenum">
              <a:rPr lang="en-US" smtClean="0"/>
              <a:t>‹#›</a:t>
            </a:fld>
            <a:endParaRPr lang="en-US"/>
          </a:p>
        </p:txBody>
      </p:sp>
    </p:spTree>
    <p:extLst>
      <p:ext uri="{BB962C8B-B14F-4D97-AF65-F5344CB8AC3E}">
        <p14:creationId xmlns:p14="http://schemas.microsoft.com/office/powerpoint/2010/main" val="196196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6BD57-579D-5D4E-8187-D3D1534BD9A3}" type="slidenum">
              <a:rPr lang="en-US" smtClean="0"/>
              <a:t>1</a:t>
            </a:fld>
            <a:endParaRPr lang="en-US"/>
          </a:p>
        </p:txBody>
      </p:sp>
    </p:spTree>
    <p:extLst>
      <p:ext uri="{BB962C8B-B14F-4D97-AF65-F5344CB8AC3E}">
        <p14:creationId xmlns:p14="http://schemas.microsoft.com/office/powerpoint/2010/main" val="283429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6BD57-579D-5D4E-8187-D3D1534BD9A3}" type="slidenum">
              <a:rPr lang="en-US" smtClean="0"/>
              <a:t>9</a:t>
            </a:fld>
            <a:endParaRPr lang="en-US"/>
          </a:p>
        </p:txBody>
      </p:sp>
    </p:spTree>
    <p:extLst>
      <p:ext uri="{BB962C8B-B14F-4D97-AF65-F5344CB8AC3E}">
        <p14:creationId xmlns:p14="http://schemas.microsoft.com/office/powerpoint/2010/main" val="122187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E3298-F602-7BA9-8250-4371D0A158F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1" y="3166389"/>
            <a:ext cx="12192000" cy="1265238"/>
          </a:xfrm>
        </p:spPr>
        <p:txBody>
          <a:bodyPr anchor="ctr">
            <a:noAutofit/>
          </a:bodyPr>
          <a:lstStyle>
            <a:lvl1pPr algn="ctr">
              <a:defRPr sz="8800" b="0" i="0">
                <a:solidFill>
                  <a:schemeClr val="bg1"/>
                </a:solidFill>
                <a:latin typeface="FreightSans Pro Light" panose="02000606030000020004" pitchFamily="2" charset="0"/>
              </a:defRPr>
            </a:lvl1pPr>
          </a:lstStyle>
          <a:p>
            <a:r>
              <a:rPr lang="en-US" dirty="0"/>
              <a:t>Click to edit Master title style</a:t>
            </a:r>
          </a:p>
        </p:txBody>
      </p:sp>
      <p:sp>
        <p:nvSpPr>
          <p:cNvPr id="3" name="Subtitle 2"/>
          <p:cNvSpPr>
            <a:spLocks noGrp="1"/>
          </p:cNvSpPr>
          <p:nvPr>
            <p:ph type="subTitle" idx="1"/>
          </p:nvPr>
        </p:nvSpPr>
        <p:spPr>
          <a:xfrm>
            <a:off x="0" y="4517162"/>
            <a:ext cx="12191999" cy="469448"/>
          </a:xfrm>
          <a:noFill/>
        </p:spPr>
        <p:txBody>
          <a:bodyPr anchor="ctr">
            <a:normAutofit/>
          </a:bodyPr>
          <a:lstStyle>
            <a:lvl1pPr marL="0" indent="0" algn="ctr">
              <a:buNone/>
              <a:defRPr sz="1800" b="1" i="0">
                <a:solidFill>
                  <a:schemeClr val="bg1"/>
                </a:solidFill>
                <a:latin typeface="FreightSans Pro Bold" panose="0200060603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77638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5" name="Footer Placeholder 4"/>
          <p:cNvSpPr>
            <a:spLocks noGrp="1"/>
          </p:cNvSpPr>
          <p:nvPr>
            <p:ph type="ftr" sz="quarter" idx="11"/>
          </p:nvPr>
        </p:nvSpPr>
        <p:spPr>
          <a:xfrm>
            <a:off x="4038600" y="638810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314712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5" name="Footer Placeholder 4"/>
          <p:cNvSpPr>
            <a:spLocks noGrp="1"/>
          </p:cNvSpPr>
          <p:nvPr>
            <p:ph type="ftr" sz="quarter" idx="11"/>
          </p:nvPr>
        </p:nvSpPr>
        <p:spPr>
          <a:xfrm>
            <a:off x="4038600" y="638810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1809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dirty="0"/>
              <a:t>Click to edit Master title style</a:t>
            </a:r>
          </a:p>
        </p:txBody>
      </p:sp>
      <p:sp>
        <p:nvSpPr>
          <p:cNvPr id="3" name="Content Placeholder 2"/>
          <p:cNvSpPr>
            <a:spLocks noGrp="1"/>
          </p:cNvSpPr>
          <p:nvPr>
            <p:ph idx="1"/>
          </p:nvPr>
        </p:nvSpPr>
        <p:spPr>
          <a:xfrm>
            <a:off x="838200" y="1954530"/>
            <a:ext cx="10515600" cy="422243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5" name="Footer Placeholder 4"/>
          <p:cNvSpPr>
            <a:spLocks noGrp="1"/>
          </p:cNvSpPr>
          <p:nvPr>
            <p:ph type="ftr" sz="quarter" idx="11"/>
          </p:nvPr>
        </p:nvSpPr>
        <p:spPr>
          <a:xfrm>
            <a:off x="4038600" y="638810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90231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5" name="Footer Placeholder 4"/>
          <p:cNvSpPr>
            <a:spLocks noGrp="1"/>
          </p:cNvSpPr>
          <p:nvPr>
            <p:ph type="ftr" sz="quarter" idx="11"/>
          </p:nvPr>
        </p:nvSpPr>
        <p:spPr>
          <a:xfrm>
            <a:off x="4038600" y="638810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84474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6" name="Footer Placeholder 5"/>
          <p:cNvSpPr>
            <a:spLocks noGrp="1"/>
          </p:cNvSpPr>
          <p:nvPr>
            <p:ph type="ftr" sz="quarter" idx="11"/>
          </p:nvPr>
        </p:nvSpPr>
        <p:spPr>
          <a:xfrm>
            <a:off x="4038600" y="638810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41230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8" name="Footer Placeholder 7"/>
          <p:cNvSpPr>
            <a:spLocks noGrp="1"/>
          </p:cNvSpPr>
          <p:nvPr>
            <p:ph type="ftr" sz="quarter" idx="11"/>
          </p:nvPr>
        </p:nvSpPr>
        <p:spPr>
          <a:xfrm>
            <a:off x="4038600" y="638810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51602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4" name="Footer Placeholder 3"/>
          <p:cNvSpPr>
            <a:spLocks noGrp="1"/>
          </p:cNvSpPr>
          <p:nvPr>
            <p:ph type="ftr" sz="quarter" idx="11"/>
          </p:nvPr>
        </p:nvSpPr>
        <p:spPr>
          <a:xfrm>
            <a:off x="4038600" y="638810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277544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3" name="Footer Placeholder 2"/>
          <p:cNvSpPr>
            <a:spLocks noGrp="1"/>
          </p:cNvSpPr>
          <p:nvPr>
            <p:ph type="ftr" sz="quarter" idx="11"/>
          </p:nvPr>
        </p:nvSpPr>
        <p:spPr>
          <a:xfrm>
            <a:off x="4038600" y="638810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14537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6" name="Footer Placeholder 5"/>
          <p:cNvSpPr>
            <a:spLocks noGrp="1"/>
          </p:cNvSpPr>
          <p:nvPr>
            <p:ph type="ftr" sz="quarter" idx="11"/>
          </p:nvPr>
        </p:nvSpPr>
        <p:spPr>
          <a:xfrm>
            <a:off x="4038600" y="638810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34688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0FD0823-011D-3042-B34F-17EA839073A4}" type="datetimeFigureOut">
              <a:rPr lang="en-US" smtClean="0"/>
              <a:t>6/30/2023</a:t>
            </a:fld>
            <a:endParaRPr lang="en-US"/>
          </a:p>
        </p:txBody>
      </p:sp>
      <p:sp>
        <p:nvSpPr>
          <p:cNvPr id="6" name="Footer Placeholder 5"/>
          <p:cNvSpPr>
            <a:spLocks noGrp="1"/>
          </p:cNvSpPr>
          <p:nvPr>
            <p:ph type="ftr" sz="quarter" idx="11"/>
          </p:nvPr>
        </p:nvSpPr>
        <p:spPr>
          <a:xfrm>
            <a:off x="4038600" y="638810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4D0F930-BE43-A243-B448-8179CE85CA03}" type="slidenum">
              <a:rPr lang="en-US" smtClean="0"/>
              <a:t>‹#›</a:t>
            </a:fld>
            <a:endParaRPr lang="en-US"/>
          </a:p>
        </p:txBody>
      </p:sp>
    </p:spTree>
    <p:extLst>
      <p:ext uri="{BB962C8B-B14F-4D97-AF65-F5344CB8AC3E}">
        <p14:creationId xmlns:p14="http://schemas.microsoft.com/office/powerpoint/2010/main" val="18551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CE4A5E-BC94-C4D1-8DA1-DDF84BC75BF9}"/>
              </a:ext>
            </a:extLst>
          </p:cNvPr>
          <p:cNvPicPr>
            <a:picLocks noChangeAspect="1"/>
          </p:cNvPicPr>
          <p:nvPr userDrawn="1"/>
        </p:nvPicPr>
        <p:blipFill rotWithShape="1">
          <a:blip r:embed="rId13"/>
          <a:srcRect b="75995"/>
          <a:stretch/>
        </p:blipFill>
        <p:spPr>
          <a:xfrm>
            <a:off x="0" y="0"/>
            <a:ext cx="12192000" cy="1646238"/>
          </a:xfrm>
          <a:prstGeom prst="rect">
            <a:avLst/>
          </a:prstGeom>
        </p:spPr>
      </p:pic>
      <p:sp>
        <p:nvSpPr>
          <p:cNvPr id="2" name="Title Placeholder 1"/>
          <p:cNvSpPr>
            <a:spLocks noGrp="1"/>
          </p:cNvSpPr>
          <p:nvPr>
            <p:ph type="title"/>
          </p:nvPr>
        </p:nvSpPr>
        <p:spPr>
          <a:xfrm>
            <a:off x="838200" y="653143"/>
            <a:ext cx="10515600" cy="10375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920240"/>
            <a:ext cx="10515600" cy="42567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019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b="0" i="0" kern="1200">
          <a:solidFill>
            <a:schemeClr val="bg1"/>
          </a:solidFill>
          <a:latin typeface="FreightSans Pro Book" panose="020006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b="0" i="0" kern="1200">
          <a:solidFill>
            <a:schemeClr val="tx1"/>
          </a:solidFill>
          <a:latin typeface="FreightSans Pro Book" panose="02000606030000020004" pitchFamily="2" charset="0"/>
          <a:ea typeface="+mn-ea"/>
          <a:cs typeface="+mn-cs"/>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FreightSans Pro Book" panose="02000606030000020004" pitchFamily="2" charset="0"/>
          <a:ea typeface="+mn-ea"/>
          <a:cs typeface="+mn-cs"/>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FreightSans Pro Book" panose="02000606030000020004" pitchFamily="2" charset="0"/>
          <a:ea typeface="+mn-ea"/>
          <a:cs typeface="+mn-cs"/>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FreightSans Pro Book" panose="02000606030000020004" pitchFamily="2" charset="0"/>
          <a:ea typeface="+mn-ea"/>
          <a:cs typeface="+mn-cs"/>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FreightSans Pro Book" panose="02000606030000020004" pitchFamily="2"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csbioinstitutes.org/" TargetMode="Externa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098" y="4032468"/>
            <a:ext cx="9546566" cy="1265238"/>
          </a:xfrm>
        </p:spPr>
        <p:txBody>
          <a:bodyPr/>
          <a:lstStyle/>
          <a:p>
            <a:pPr algn="l"/>
            <a:r>
              <a:rPr lang="en-US" sz="12500" dirty="0"/>
              <a:t>Illinois</a:t>
            </a:r>
          </a:p>
        </p:txBody>
      </p:sp>
      <p:sp>
        <p:nvSpPr>
          <p:cNvPr id="3" name="Subtitle 2"/>
          <p:cNvSpPr>
            <a:spLocks noGrp="1"/>
          </p:cNvSpPr>
          <p:nvPr>
            <p:ph type="subTitle" idx="1"/>
          </p:nvPr>
        </p:nvSpPr>
        <p:spPr>
          <a:xfrm>
            <a:off x="661358" y="5366717"/>
            <a:ext cx="6763110" cy="710069"/>
          </a:xfrm>
          <a:noFill/>
        </p:spPr>
        <p:txBody>
          <a:bodyPr>
            <a:noAutofit/>
          </a:bodyPr>
          <a:lstStyle/>
          <a:p>
            <a:pPr algn="l">
              <a:lnSpc>
                <a:spcPts val="1680"/>
              </a:lnSpc>
              <a:spcBef>
                <a:spcPts val="0"/>
              </a:spcBef>
            </a:pPr>
            <a:r>
              <a:rPr lang="en-US" sz="1400" dirty="0">
                <a:effectLst/>
                <a:latin typeface="FreightSans Pro Semibold" panose="02000606030000020004" pitchFamily="2" charset="0"/>
              </a:rPr>
              <a:t>2023 LIFE SCIENCES WORKFORCE TRENDS REPORT: </a:t>
            </a:r>
          </a:p>
          <a:p>
            <a:pPr algn="l">
              <a:lnSpc>
                <a:spcPts val="1680"/>
              </a:lnSpc>
              <a:spcBef>
                <a:spcPts val="0"/>
              </a:spcBef>
            </a:pPr>
            <a:r>
              <a:rPr lang="en-US" sz="1400" dirty="0">
                <a:effectLst/>
                <a:latin typeface="FreightSans Pro Semibold" panose="02000606030000020004" pitchFamily="2" charset="0"/>
              </a:rPr>
              <a:t>A RAPIDLY EVOLVING INDUSTRY AND ITS IMPACT ON TALENT DYNAMICS </a:t>
            </a:r>
          </a:p>
        </p:txBody>
      </p:sp>
      <p:pic>
        <p:nvPicPr>
          <p:cNvPr id="8" name="Picture 7">
            <a:extLst>
              <a:ext uri="{FF2B5EF4-FFF2-40B4-BE49-F238E27FC236}">
                <a16:creationId xmlns:a16="http://schemas.microsoft.com/office/drawing/2014/main" id="{DB10AA3D-0B3E-5E45-D3F9-FCE07D5EF8C5}"/>
              </a:ext>
            </a:extLst>
          </p:cNvPr>
          <p:cNvPicPr>
            <a:picLocks noChangeAspect="1"/>
          </p:cNvPicPr>
          <p:nvPr/>
        </p:nvPicPr>
        <p:blipFill>
          <a:blip r:embed="rId3"/>
          <a:stretch>
            <a:fillRect/>
          </a:stretch>
        </p:blipFill>
        <p:spPr>
          <a:xfrm>
            <a:off x="10547230" y="417804"/>
            <a:ext cx="1126585" cy="580932"/>
          </a:xfrm>
          <a:prstGeom prst="rect">
            <a:avLst/>
          </a:prstGeom>
        </p:spPr>
      </p:pic>
      <p:pic>
        <p:nvPicPr>
          <p:cNvPr id="10" name="Picture 9">
            <a:extLst>
              <a:ext uri="{FF2B5EF4-FFF2-40B4-BE49-F238E27FC236}">
                <a16:creationId xmlns:a16="http://schemas.microsoft.com/office/drawing/2014/main" id="{EF27848E-32B0-FD72-17ED-5253C02625EC}"/>
              </a:ext>
            </a:extLst>
          </p:cNvPr>
          <p:cNvPicPr>
            <a:picLocks noChangeAspect="1"/>
          </p:cNvPicPr>
          <p:nvPr/>
        </p:nvPicPr>
        <p:blipFill>
          <a:blip r:embed="rId4"/>
          <a:stretch>
            <a:fillRect/>
          </a:stretch>
        </p:blipFill>
        <p:spPr>
          <a:xfrm>
            <a:off x="8517147" y="597390"/>
            <a:ext cx="1626557" cy="289205"/>
          </a:xfrm>
          <a:prstGeom prst="rect">
            <a:avLst/>
          </a:prstGeom>
        </p:spPr>
      </p:pic>
      <p:pic>
        <p:nvPicPr>
          <p:cNvPr id="9" name="Picture 8" descr="A white outline of a state&#10;&#10;Description automatically generated with medium confidence">
            <a:extLst>
              <a:ext uri="{FF2B5EF4-FFF2-40B4-BE49-F238E27FC236}">
                <a16:creationId xmlns:a16="http://schemas.microsoft.com/office/drawing/2014/main" id="{9484B919-6BF2-EFD5-91CE-8887B36A09E0}"/>
              </a:ext>
            </a:extLst>
          </p:cNvPr>
          <p:cNvPicPr>
            <a:picLocks noChangeAspect="1"/>
          </p:cNvPicPr>
          <p:nvPr/>
        </p:nvPicPr>
        <p:blipFill>
          <a:blip r:embed="rId5">
            <a:alphaModFix amt="28000"/>
          </a:blip>
          <a:stretch>
            <a:fillRect/>
          </a:stretch>
        </p:blipFill>
        <p:spPr>
          <a:xfrm>
            <a:off x="1458686" y="741992"/>
            <a:ext cx="1676400" cy="2933700"/>
          </a:xfrm>
          <a:prstGeom prst="rect">
            <a:avLst/>
          </a:prstGeom>
        </p:spPr>
      </p:pic>
    </p:spTree>
    <p:extLst>
      <p:ext uri="{BB962C8B-B14F-4D97-AF65-F5344CB8AC3E}">
        <p14:creationId xmlns:p14="http://schemas.microsoft.com/office/powerpoint/2010/main" val="50787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 y="2570613"/>
            <a:ext cx="12192000" cy="1716774"/>
          </a:xfrm>
          <a:gradFill>
            <a:gsLst>
              <a:gs pos="0">
                <a:srgbClr val="C53B85">
                  <a:alpha val="76000"/>
                </a:srgbClr>
              </a:gs>
              <a:gs pos="100000">
                <a:srgbClr val="65488B">
                  <a:lumMod val="97903"/>
                  <a:lumOff val="2097"/>
                  <a:alpha val="0"/>
                </a:srgbClr>
              </a:gs>
            </a:gsLst>
            <a:lin ang="7800000" scaled="0"/>
          </a:gradFill>
        </p:spPr>
        <p:txBody>
          <a:bodyPr lIns="914400" rIns="914400"/>
          <a:lstStyle/>
          <a:p>
            <a:pPr algn="l"/>
            <a:r>
              <a:rPr lang="en-US" sz="2800" b="0" dirty="0">
                <a:latin typeface="FreightSans Pro Light" panose="02000606030000020004" pitchFamily="2" charset="0"/>
              </a:rPr>
              <a:t>To access the complete national report, visit </a:t>
            </a:r>
            <a:r>
              <a:rPr lang="en-US" sz="2800" b="0" u="sng" dirty="0">
                <a:solidFill>
                  <a:srgbClr val="0563C1"/>
                </a:solidFill>
                <a:effectLst/>
                <a:latin typeface="FreightSans Pro Light" panose="02000606030000020004" pitchFamily="2" charset="0"/>
                <a:hlinkClick r:id="rId2" tooltip="Protected by Outlook: https://www.csbioinstitutes.org/. Click or tap to follow the link."/>
              </a:rPr>
              <a:t>https://www.csbioinstitutes.org</a:t>
            </a:r>
            <a:endParaRPr lang="en-US" sz="2800" b="0" u="sng" dirty="0">
              <a:solidFill>
                <a:srgbClr val="0563C1"/>
              </a:solidFill>
              <a:effectLst/>
              <a:latin typeface="FreightSans Pro Light" panose="02000606030000020004" pitchFamily="2" charset="0"/>
            </a:endParaRPr>
          </a:p>
          <a:p>
            <a:pPr algn="l">
              <a:lnSpc>
                <a:spcPts val="1520"/>
              </a:lnSpc>
            </a:pPr>
            <a:r>
              <a:rPr lang="en-US" sz="1100" dirty="0">
                <a:effectLst/>
              </a:rPr>
              <a:t>Source Notes: </a:t>
            </a:r>
            <a:r>
              <a:rPr lang="en-US" sz="1100" b="0" dirty="0">
                <a:effectLst/>
                <a:latin typeface="FreightSans Pro Book" panose="02000606030000020004" pitchFamily="2" charset="0"/>
              </a:rPr>
              <a:t>For a detailed definition of the industries included in each of the major life sciences industry subsectors, see the Appendix to the full national report.  The data presented in this state fact sheet represent </a:t>
            </a:r>
            <a:r>
              <a:rPr lang="en-US" sz="1100" b="0" dirty="0" err="1">
                <a:effectLst/>
                <a:latin typeface="FreightSans Pro Book" panose="02000606030000020004" pitchFamily="2" charset="0"/>
              </a:rPr>
              <a:t>TEConomy</a:t>
            </a:r>
            <a:r>
              <a:rPr lang="en-US" sz="1100" b="0" dirty="0">
                <a:effectLst/>
                <a:latin typeface="FreightSans Pro Book" panose="02000606030000020004" pitchFamily="2" charset="0"/>
              </a:rPr>
              <a:t> Partners’ analysis of the </a:t>
            </a:r>
            <a:r>
              <a:rPr lang="en-US" sz="1100" b="0" dirty="0" err="1">
                <a:effectLst/>
                <a:latin typeface="FreightSans Pro Book" panose="02000606030000020004" pitchFamily="2" charset="0"/>
              </a:rPr>
              <a:t>Lightcast</a:t>
            </a:r>
            <a:r>
              <a:rPr lang="en-US" sz="1100" b="0" dirty="0">
                <a:effectLst/>
                <a:latin typeface="FreightSans Pro Book" panose="02000606030000020004" pitchFamily="2" charset="0"/>
              </a:rPr>
              <a:t> Job Posting Analytics database in Q1 of 2023 for the detailed industries included in </a:t>
            </a:r>
            <a:r>
              <a:rPr lang="en-US" sz="1100" b="0" dirty="0" err="1">
                <a:effectLst/>
                <a:latin typeface="FreightSans Pro Book" panose="02000606030000020004" pitchFamily="2" charset="0"/>
              </a:rPr>
              <a:t>TEConomy’s</a:t>
            </a:r>
            <a:r>
              <a:rPr lang="en-US" sz="1100" b="0" dirty="0">
                <a:effectLst/>
                <a:latin typeface="FreightSans Pro Book" panose="02000606030000020004" pitchFamily="2" charset="0"/>
              </a:rPr>
              <a:t> NAICS-based definition of the life sciences industry. </a:t>
            </a:r>
            <a:endParaRPr lang="en-US" sz="1100" b="0" dirty="0">
              <a:latin typeface="FreightSans Pro Book" panose="02000606030000020004" pitchFamily="2" charset="0"/>
            </a:endParaRPr>
          </a:p>
        </p:txBody>
      </p:sp>
      <p:pic>
        <p:nvPicPr>
          <p:cNvPr id="2" name="Picture 1">
            <a:extLst>
              <a:ext uri="{FF2B5EF4-FFF2-40B4-BE49-F238E27FC236}">
                <a16:creationId xmlns:a16="http://schemas.microsoft.com/office/drawing/2014/main" id="{9CB49B9B-78F0-FEC6-9CE4-049ECBE4821E}"/>
              </a:ext>
            </a:extLst>
          </p:cNvPr>
          <p:cNvPicPr>
            <a:picLocks noChangeAspect="1"/>
          </p:cNvPicPr>
          <p:nvPr/>
        </p:nvPicPr>
        <p:blipFill>
          <a:blip r:embed="rId3"/>
          <a:stretch>
            <a:fillRect/>
          </a:stretch>
        </p:blipFill>
        <p:spPr>
          <a:xfrm>
            <a:off x="10547230" y="417804"/>
            <a:ext cx="1126585" cy="580932"/>
          </a:xfrm>
          <a:prstGeom prst="rect">
            <a:avLst/>
          </a:prstGeom>
        </p:spPr>
      </p:pic>
      <p:pic>
        <p:nvPicPr>
          <p:cNvPr id="4" name="Picture 3">
            <a:extLst>
              <a:ext uri="{FF2B5EF4-FFF2-40B4-BE49-F238E27FC236}">
                <a16:creationId xmlns:a16="http://schemas.microsoft.com/office/drawing/2014/main" id="{0B350E35-59E8-F571-9008-152A5411547E}"/>
              </a:ext>
            </a:extLst>
          </p:cNvPr>
          <p:cNvPicPr>
            <a:picLocks noChangeAspect="1"/>
          </p:cNvPicPr>
          <p:nvPr/>
        </p:nvPicPr>
        <p:blipFill>
          <a:blip r:embed="rId4"/>
          <a:stretch>
            <a:fillRect/>
          </a:stretch>
        </p:blipFill>
        <p:spPr>
          <a:xfrm>
            <a:off x="8517147" y="597390"/>
            <a:ext cx="1626557" cy="289205"/>
          </a:xfrm>
          <a:prstGeom prst="rect">
            <a:avLst/>
          </a:prstGeom>
        </p:spPr>
      </p:pic>
    </p:spTree>
    <p:extLst>
      <p:ext uri="{BB962C8B-B14F-4D97-AF65-F5344CB8AC3E}">
        <p14:creationId xmlns:p14="http://schemas.microsoft.com/office/powerpoint/2010/main" val="862057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31720"/>
            <a:ext cx="12192000" cy="2914650"/>
          </a:xfrm>
          <a:gradFill>
            <a:gsLst>
              <a:gs pos="0">
                <a:srgbClr val="C53B85">
                  <a:alpha val="76000"/>
                </a:srgbClr>
              </a:gs>
              <a:gs pos="100000">
                <a:srgbClr val="65488B">
                  <a:lumMod val="97903"/>
                  <a:lumOff val="2097"/>
                  <a:alpha val="0"/>
                </a:srgbClr>
              </a:gs>
            </a:gsLst>
            <a:lin ang="7800000" scaled="0"/>
          </a:gradFill>
        </p:spPr>
        <p:txBody>
          <a:bodyPr lIns="914400" rIns="914400"/>
          <a:lstStyle/>
          <a:p>
            <a:pPr algn="l"/>
            <a:r>
              <a:rPr lang="en-US" sz="3200" b="0" dirty="0">
                <a:latin typeface="FreightSans Pro Light" panose="02000606030000020004" pitchFamily="2" charset="0"/>
              </a:rPr>
              <a:t>Life Sciences Industry Job Postings Data for Illinois</a:t>
            </a:r>
          </a:p>
          <a:p>
            <a:pPr algn="l"/>
            <a:r>
              <a:rPr lang="en-US" sz="1600" b="0" dirty="0">
                <a:latin typeface="FreightSans Pro Book" panose="02000606030000020004" pitchFamily="2" charset="0"/>
              </a:rPr>
              <a:t>This fact sheet represents a state-specific supplement to the national CSBI/</a:t>
            </a:r>
            <a:r>
              <a:rPr lang="en-US" sz="1600" b="0" dirty="0" err="1">
                <a:latin typeface="FreightSans Pro Book" panose="02000606030000020004" pitchFamily="2" charset="0"/>
              </a:rPr>
              <a:t>TEConomy</a:t>
            </a:r>
            <a:r>
              <a:rPr lang="en-US" sz="1600" b="0" dirty="0">
                <a:latin typeface="FreightSans Pro Book" panose="02000606030000020004" pitchFamily="2" charset="0"/>
              </a:rPr>
              <a:t> Life Sciences Workforce Trends report and presents summary information on industry job postings for Illinois.  The data represent the latest four years of unique (non-duplicative) job postings across the life sciences industry and its five major subsectors—agricultural feedstock and industrial biosciences; bioscience-related distribution; drugs and pharmaceuticals; medical devices and equipment; research, testing, and medical laboratories.  From January 2019 through December 2022, Illinois life sciences companies posted a total of 114,476 unique job opportunities.</a:t>
            </a:r>
          </a:p>
        </p:txBody>
      </p:sp>
    </p:spTree>
    <p:extLst>
      <p:ext uri="{BB962C8B-B14F-4D97-AF65-F5344CB8AC3E}">
        <p14:creationId xmlns:p14="http://schemas.microsoft.com/office/powerpoint/2010/main" val="120503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094" y="1"/>
            <a:ext cx="9876623" cy="1650520"/>
          </a:xfrm>
        </p:spPr>
        <p:txBody>
          <a:bodyPr>
            <a:normAutofit/>
          </a:bodyPr>
          <a:lstStyle/>
          <a:p>
            <a:r>
              <a:rPr lang="en-US" sz="3200" b="0" dirty="0">
                <a:latin typeface="FreightSans Pro Light" panose="02000606030000020004" pitchFamily="2" charset="0"/>
              </a:rPr>
              <a:t>IL Life Sciences Industry: </a:t>
            </a:r>
            <a:br>
              <a:rPr lang="en-US" sz="3200" b="0" dirty="0">
                <a:latin typeface="FreightSans Pro Light" panose="02000606030000020004" pitchFamily="2" charset="0"/>
              </a:rPr>
            </a:br>
            <a:r>
              <a:rPr lang="en-US" sz="3200" b="0" dirty="0">
                <a:latin typeface="FreightSans Pro Light" panose="02000606030000020004" pitchFamily="2" charset="0"/>
              </a:rPr>
              <a:t>Total Job Postings &amp; Recent Trends, 2019-2022</a:t>
            </a:r>
          </a:p>
        </p:txBody>
      </p:sp>
      <p:pic>
        <p:nvPicPr>
          <p:cNvPr id="4" name="Content Placeholder 3"/>
          <p:cNvPicPr>
            <a:picLocks noGrp="1" noChangeAspect="1"/>
          </p:cNvPicPr>
          <p:nvPr>
            <p:ph idx="1"/>
          </p:nvPr>
        </p:nvPicPr>
        <p:blipFill>
          <a:blip r:embed="rId2"/>
          <a:srcRect/>
          <a:stretch/>
        </p:blipFill>
        <p:spPr>
          <a:xfrm>
            <a:off x="1213853" y="3017831"/>
            <a:ext cx="4286376" cy="2492786"/>
          </a:xfrm>
        </p:spPr>
      </p:pic>
      <p:sp>
        <p:nvSpPr>
          <p:cNvPr id="8" name="TextBox 7"/>
          <p:cNvSpPr txBox="1"/>
          <p:nvPr/>
        </p:nvSpPr>
        <p:spPr>
          <a:xfrm>
            <a:off x="1740282" y="5897880"/>
            <a:ext cx="8711435" cy="230832"/>
          </a:xfrm>
          <a:prstGeom prst="rect">
            <a:avLst/>
          </a:prstGeom>
          <a:noFill/>
        </p:spPr>
        <p:txBody>
          <a:bodyPr wrap="square" rtlCol="0">
            <a:spAutoFit/>
          </a:bodyPr>
          <a:lstStyle/>
          <a:p>
            <a:pPr algn="ctr"/>
            <a:r>
              <a:rPr lang="en-US" sz="900" b="1" dirty="0">
                <a:latin typeface="FreightSans Pro Book" panose="02000606030000020004" pitchFamily="2" charset="0"/>
              </a:rPr>
              <a:t>Note: </a:t>
            </a:r>
            <a:r>
              <a:rPr lang="en-US" sz="900" dirty="0">
                <a:latin typeface="FreightSans Pro Book" panose="02000606030000020004" pitchFamily="2" charset="0"/>
              </a:rPr>
              <a:t>the individual years in trend analysis will not sum to cumulative totals due to unique postings that span across individual years.</a:t>
            </a:r>
          </a:p>
        </p:txBody>
      </p:sp>
      <p:sp>
        <p:nvSpPr>
          <p:cNvPr id="10" name="TextBox 9"/>
          <p:cNvSpPr txBox="1"/>
          <p:nvPr/>
        </p:nvSpPr>
        <p:spPr>
          <a:xfrm>
            <a:off x="1601817" y="2286000"/>
            <a:ext cx="3510448" cy="307777"/>
          </a:xfrm>
          <a:prstGeom prst="rect">
            <a:avLst/>
          </a:prstGeom>
          <a:noFill/>
        </p:spPr>
        <p:txBody>
          <a:bodyPr wrap="none" rtlCol="0">
            <a:spAutoFit/>
          </a:bodyPr>
          <a:lstStyle/>
          <a:p>
            <a:r>
              <a:rPr lang="en-US" sz="1400" dirty="0">
                <a:latin typeface="FreightSans Pro Book" panose="02000606030000020004" pitchFamily="2" charset="0"/>
              </a:rPr>
              <a:t>Trend in Total Unique Job Postings, 2019-2022</a:t>
            </a:r>
          </a:p>
        </p:txBody>
      </p:sp>
      <p:sp>
        <p:nvSpPr>
          <p:cNvPr id="11" name="TextBox 10"/>
          <p:cNvSpPr txBox="1"/>
          <p:nvPr/>
        </p:nvSpPr>
        <p:spPr>
          <a:xfrm>
            <a:off x="6554793" y="2286000"/>
            <a:ext cx="4474302" cy="307777"/>
          </a:xfrm>
          <a:prstGeom prst="rect">
            <a:avLst/>
          </a:prstGeom>
          <a:noFill/>
        </p:spPr>
        <p:txBody>
          <a:bodyPr wrap="none" rtlCol="0">
            <a:spAutoFit/>
          </a:bodyPr>
          <a:lstStyle/>
          <a:p>
            <a:r>
              <a:rPr lang="en-US" sz="1400" dirty="0">
                <a:latin typeface="FreightSans Pro Book" panose="02000606030000020004" pitchFamily="2" charset="0"/>
              </a:rPr>
              <a:t>Life Sciences' Share of Total Unique Job Postings, 2019-2022</a:t>
            </a:r>
          </a:p>
        </p:txBody>
      </p:sp>
      <p:pic>
        <p:nvPicPr>
          <p:cNvPr id="12" name="Content Placeholder 3"/>
          <p:cNvPicPr>
            <a:picLocks noChangeAspect="1"/>
          </p:cNvPicPr>
          <p:nvPr/>
        </p:nvPicPr>
        <p:blipFill>
          <a:blip r:embed="rId3"/>
          <a:srcRect/>
          <a:stretch/>
        </p:blipFill>
        <p:spPr>
          <a:xfrm>
            <a:off x="7316164" y="2789246"/>
            <a:ext cx="2951560" cy="2766365"/>
          </a:xfrm>
          <a:prstGeom prst="rect">
            <a:avLst/>
          </a:prstGeom>
        </p:spPr>
      </p:pic>
    </p:spTree>
    <p:extLst>
      <p:ext uri="{BB962C8B-B14F-4D97-AF65-F5344CB8AC3E}">
        <p14:creationId xmlns:p14="http://schemas.microsoft.com/office/powerpoint/2010/main" val="111916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43" y="1"/>
            <a:ext cx="11041812" cy="1650520"/>
          </a:xfrm>
        </p:spPr>
        <p:txBody>
          <a:bodyPr>
            <a:normAutofit/>
          </a:bodyPr>
          <a:lstStyle/>
          <a:p>
            <a:r>
              <a:rPr lang="en-US" sz="3200" b="0" dirty="0">
                <a:latin typeface="FreightSans Pro Light" panose="02000606030000020004" pitchFamily="2" charset="0"/>
              </a:rPr>
              <a:t>Share of Industry Job Postings in IL by Major Life Sciences Subsector, 2019-2022</a:t>
            </a:r>
          </a:p>
        </p:txBody>
      </p:sp>
      <p:pic>
        <p:nvPicPr>
          <p:cNvPr id="4" name="Content Placeholder 3"/>
          <p:cNvPicPr>
            <a:picLocks noGrp="1" noChangeAspect="1"/>
          </p:cNvPicPr>
          <p:nvPr>
            <p:ph idx="1"/>
          </p:nvPr>
        </p:nvPicPr>
        <p:blipFill>
          <a:blip r:embed="rId2"/>
          <a:stretch/>
        </p:blipFill>
        <p:spPr>
          <a:xfrm>
            <a:off x="2904122" y="2206283"/>
            <a:ext cx="6286500" cy="3251200"/>
          </a:xfrm>
        </p:spPr>
      </p:pic>
    </p:spTree>
    <p:extLst>
      <p:ext uri="{BB962C8B-B14F-4D97-AF65-F5344CB8AC3E}">
        <p14:creationId xmlns:p14="http://schemas.microsoft.com/office/powerpoint/2010/main" val="2055124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347" y="1"/>
            <a:ext cx="10761453" cy="1644770"/>
          </a:xfrm>
        </p:spPr>
        <p:txBody>
          <a:bodyPr>
            <a:normAutofit/>
          </a:bodyPr>
          <a:lstStyle/>
          <a:p>
            <a:r>
              <a:rPr lang="en-US" sz="3200" b="0" dirty="0">
                <a:latin typeface="FreightSans Pro Light" panose="02000606030000020004" pitchFamily="2" charset="0"/>
              </a:rPr>
              <a:t>Leading IL Companies in Life Sciences Job Postings, 2019-2022</a:t>
            </a:r>
          </a:p>
        </p:txBody>
      </p:sp>
      <p:sp>
        <p:nvSpPr>
          <p:cNvPr id="3" name="Content Placeholder 2"/>
          <p:cNvSpPr>
            <a:spLocks noGrp="1"/>
          </p:cNvSpPr>
          <p:nvPr>
            <p:ph idx="1"/>
          </p:nvPr>
        </p:nvSpPr>
        <p:spPr>
          <a:xfrm>
            <a:off x="2321242" y="2308861"/>
            <a:ext cx="7549515" cy="3028949"/>
          </a:xfrm>
        </p:spPr>
        <p:txBody>
          <a:bodyPr numCol="2" spcCol="182880">
            <a:noAutofit/>
          </a:bodyPr>
          <a:lstStyle/>
          <a:p>
            <a:pPr lvl="0" fontAlgn="base"/>
            <a:r>
              <a:rPr lang="en-US" sz="1800" dirty="0"/>
              <a:t>AbbVie</a:t>
            </a:r>
          </a:p>
          <a:p>
            <a:pPr lvl="0" fontAlgn="base"/>
            <a:r>
              <a:rPr lang="en-US" sz="1800" dirty="0"/>
              <a:t>Abbott Laboratories</a:t>
            </a:r>
          </a:p>
          <a:p>
            <a:pPr lvl="0" fontAlgn="base"/>
            <a:r>
              <a:rPr lang="en-US" sz="1800" dirty="0"/>
              <a:t>Medline Industries</a:t>
            </a:r>
          </a:p>
          <a:p>
            <a:pPr lvl="0" fontAlgn="base"/>
            <a:r>
              <a:rPr lang="en-US" sz="1800" dirty="0"/>
              <a:t>Baxter International</a:t>
            </a:r>
          </a:p>
          <a:p>
            <a:pPr lvl="0" fontAlgn="base"/>
            <a:r>
              <a:rPr lang="en-US" sz="1800" dirty="0"/>
              <a:t>Horizon Therapeutics</a:t>
            </a:r>
          </a:p>
          <a:p>
            <a:pPr lvl="0" fontAlgn="base"/>
            <a:r>
              <a:rPr lang="en-US" sz="1800" dirty="0"/>
              <a:t>Bayer</a:t>
            </a:r>
          </a:p>
          <a:p>
            <a:pPr lvl="0" fontAlgn="base"/>
            <a:r>
              <a:rPr lang="en-US" sz="1800" dirty="0"/>
              <a:t>GE Healthcare</a:t>
            </a:r>
          </a:p>
          <a:p>
            <a:pPr lvl="0" fontAlgn="base"/>
            <a:r>
              <a:rPr lang="en-US" sz="1800" dirty="0"/>
              <a:t>Quest Diagnostics</a:t>
            </a:r>
          </a:p>
          <a:p>
            <a:pPr lvl="0" fontAlgn="base"/>
            <a:r>
              <a:rPr lang="en-US" sz="1800" dirty="0" err="1"/>
              <a:t>Labcorp</a:t>
            </a:r>
            <a:r>
              <a:rPr lang="en-US" sz="1800" dirty="0"/>
              <a:t> Drug Development</a:t>
            </a:r>
          </a:p>
          <a:p>
            <a:pPr lvl="0" fontAlgn="base"/>
            <a:r>
              <a:rPr lang="en-US" sz="1800" dirty="0"/>
              <a:t>IQVIA</a:t>
            </a:r>
          </a:p>
          <a:p>
            <a:pPr lvl="0" fontAlgn="base"/>
            <a:r>
              <a:rPr lang="en-US" sz="1800" dirty="0" err="1"/>
              <a:t>Thermo</a:t>
            </a:r>
            <a:r>
              <a:rPr lang="en-US" sz="1800" dirty="0"/>
              <a:t> Fisher Scientific</a:t>
            </a:r>
          </a:p>
          <a:p>
            <a:pPr lvl="0" fontAlgn="base"/>
            <a:r>
              <a:rPr lang="en-US" sz="1800" dirty="0"/>
              <a:t>Novartis</a:t>
            </a:r>
          </a:p>
          <a:p>
            <a:pPr lvl="0" fontAlgn="base"/>
            <a:r>
              <a:rPr lang="en-US" sz="1800" dirty="0"/>
              <a:t>Parexel</a:t>
            </a:r>
          </a:p>
          <a:p>
            <a:pPr lvl="0" fontAlgn="base"/>
            <a:r>
              <a:rPr lang="en-US" sz="1800" dirty="0"/>
              <a:t>Stryker</a:t>
            </a:r>
          </a:p>
          <a:p>
            <a:pPr lvl="0" fontAlgn="base"/>
            <a:r>
              <a:rPr lang="en-US" sz="1800" dirty="0"/>
              <a:t>Takeda Pharmaceutical Company</a:t>
            </a:r>
          </a:p>
        </p:txBody>
      </p:sp>
    </p:spTree>
    <p:extLst>
      <p:ext uri="{BB962C8B-B14F-4D97-AF65-F5344CB8AC3E}">
        <p14:creationId xmlns:p14="http://schemas.microsoft.com/office/powerpoint/2010/main" val="160445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5" y="0"/>
            <a:ext cx="11018808" cy="1650522"/>
          </a:xfrm>
        </p:spPr>
        <p:txBody>
          <a:bodyPr>
            <a:normAutofit/>
          </a:bodyPr>
          <a:lstStyle/>
          <a:p>
            <a:r>
              <a:rPr lang="en-US" sz="3200" b="0" dirty="0">
                <a:latin typeface="FreightSans Pro Light" panose="02000606030000020004" pitchFamily="2" charset="0"/>
              </a:rPr>
              <a:t>Leading Technical &amp; Production-Related Job Titles/Groupings for IL Life Sciences Hiring Over Last Four Years</a:t>
            </a:r>
          </a:p>
        </p:txBody>
      </p:sp>
      <p:pic>
        <p:nvPicPr>
          <p:cNvPr id="5" name="Content Placeholder 4"/>
          <p:cNvPicPr>
            <a:picLocks noGrp="1" noChangeAspect="1"/>
          </p:cNvPicPr>
          <p:nvPr>
            <p:ph idx="1"/>
          </p:nvPr>
        </p:nvPicPr>
        <p:blipFill>
          <a:blip r:embed="rId2"/>
          <a:stretch/>
        </p:blipFill>
        <p:spPr>
          <a:xfrm>
            <a:off x="1956324" y="1752687"/>
            <a:ext cx="6959600" cy="4965700"/>
          </a:xfrm>
        </p:spPr>
      </p:pic>
      <p:sp>
        <p:nvSpPr>
          <p:cNvPr id="6" name="TextBox 5"/>
          <p:cNvSpPr txBox="1"/>
          <p:nvPr/>
        </p:nvSpPr>
        <p:spPr>
          <a:xfrm>
            <a:off x="8286750" y="4762096"/>
            <a:ext cx="3714750" cy="1354217"/>
          </a:xfrm>
          <a:prstGeom prst="rect">
            <a:avLst/>
          </a:prstGeom>
          <a:noFill/>
        </p:spPr>
        <p:txBody>
          <a:bodyPr wrap="square" rtlCol="0">
            <a:spAutoFit/>
          </a:bodyPr>
          <a:lstStyle/>
          <a:p>
            <a:pPr>
              <a:spcAft>
                <a:spcPts val="1200"/>
              </a:spcAft>
            </a:pPr>
            <a:r>
              <a:rPr lang="en-US" sz="900" b="1" dirty="0">
                <a:latin typeface="FreightSans Pro Book" panose="02000606030000020004" pitchFamily="2" charset="0"/>
              </a:rPr>
              <a:t>Note: </a:t>
            </a:r>
            <a:r>
              <a:rPr lang="en-US" sz="900" dirty="0" err="1">
                <a:latin typeface="FreightSans Pro Book" panose="02000606030000020004" pitchFamily="2" charset="0"/>
              </a:rPr>
              <a:t>Lightcast</a:t>
            </a:r>
            <a:r>
              <a:rPr lang="en-US" sz="900" dirty="0">
                <a:latin typeface="FreightSans Pro Book" panose="02000606030000020004" pitchFamily="2" charset="0"/>
              </a:rPr>
              <a:t> limits information on job titles and corresponding numbers of postings to the top 1,000, limiting the ability to provide comprehensive totals by categories.</a:t>
            </a:r>
          </a:p>
          <a:p>
            <a:pPr>
              <a:spcAft>
                <a:spcPts val="1200"/>
              </a:spcAft>
            </a:pPr>
            <a:r>
              <a:rPr lang="en-US" sz="900" b="1" dirty="0">
                <a:latin typeface="FreightSans Pro Book" panose="02000606030000020004" pitchFamily="2" charset="0"/>
              </a:rPr>
              <a:t>Note: </a:t>
            </a:r>
            <a:r>
              <a:rPr lang="en-US" sz="900" dirty="0">
                <a:latin typeface="FreightSans Pro Book" panose="02000606030000020004" pitchFamily="2" charset="0"/>
              </a:rPr>
              <a:t>This figure reflects leading job titles in technical and production roles in the life sciences job postings, it excludes large segments of the industry workforce in managerial, sales, and other business functions to focus on more actionable intelligence for life sciences-specific education and workforce development. </a:t>
            </a:r>
          </a:p>
        </p:txBody>
      </p:sp>
    </p:spTree>
    <p:extLst>
      <p:ext uri="{BB962C8B-B14F-4D97-AF65-F5344CB8AC3E}">
        <p14:creationId xmlns:p14="http://schemas.microsoft.com/office/powerpoint/2010/main" val="114455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343" y="0"/>
            <a:ext cx="11047563" cy="1639020"/>
          </a:xfrm>
        </p:spPr>
        <p:txBody>
          <a:bodyPr>
            <a:normAutofit/>
          </a:bodyPr>
          <a:lstStyle/>
          <a:p>
            <a:r>
              <a:rPr lang="en-US" sz="3200" b="0" dirty="0">
                <a:latin typeface="FreightSans Pro Light" panose="02000606030000020004" pitchFamily="2" charset="0"/>
              </a:rPr>
              <a:t>Education &amp; Experience Requirements in IL Life Sciences Industry Job Postings</a:t>
            </a:r>
          </a:p>
        </p:txBody>
      </p:sp>
      <p:pic>
        <p:nvPicPr>
          <p:cNvPr id="7" name="Content Placeholder 6"/>
          <p:cNvPicPr>
            <a:picLocks noGrp="1" noChangeAspect="1"/>
          </p:cNvPicPr>
          <p:nvPr>
            <p:ph idx="1"/>
          </p:nvPr>
        </p:nvPicPr>
        <p:blipFill>
          <a:blip r:embed="rId2"/>
          <a:srcRect/>
          <a:stretch/>
        </p:blipFill>
        <p:spPr>
          <a:xfrm>
            <a:off x="278841" y="2888157"/>
            <a:ext cx="6019800" cy="2971800"/>
          </a:xfrm>
          <a:prstGeom prst="rect">
            <a:avLst/>
          </a:prstGeom>
        </p:spPr>
      </p:pic>
      <p:pic>
        <p:nvPicPr>
          <p:cNvPr id="8" name="Picture 7"/>
          <p:cNvPicPr>
            <a:picLocks noChangeAspect="1"/>
          </p:cNvPicPr>
          <p:nvPr/>
        </p:nvPicPr>
        <p:blipFill>
          <a:blip r:embed="rId3"/>
          <a:srcRect/>
          <a:stretch/>
        </p:blipFill>
        <p:spPr>
          <a:xfrm>
            <a:off x="6096000" y="2951657"/>
            <a:ext cx="6019800" cy="2844800"/>
          </a:xfrm>
          <a:prstGeom prst="rect">
            <a:avLst/>
          </a:prstGeom>
        </p:spPr>
      </p:pic>
      <p:sp>
        <p:nvSpPr>
          <p:cNvPr id="11" name="TextBox 10"/>
          <p:cNvSpPr txBox="1"/>
          <p:nvPr/>
        </p:nvSpPr>
        <p:spPr>
          <a:xfrm>
            <a:off x="2396894" y="2356200"/>
            <a:ext cx="1783693" cy="307777"/>
          </a:xfrm>
          <a:prstGeom prst="rect">
            <a:avLst/>
          </a:prstGeom>
          <a:noFill/>
        </p:spPr>
        <p:txBody>
          <a:bodyPr wrap="none" rtlCol="0">
            <a:spAutoFit/>
          </a:bodyPr>
          <a:lstStyle/>
          <a:p>
            <a:r>
              <a:rPr lang="en-US" sz="1400" dirty="0">
                <a:latin typeface="FreightSans Pro Book" panose="02000606030000020004" pitchFamily="2" charset="0"/>
              </a:rPr>
              <a:t>Degree Requirements</a:t>
            </a:r>
          </a:p>
        </p:txBody>
      </p:sp>
      <p:sp>
        <p:nvSpPr>
          <p:cNvPr id="13" name="TextBox 12"/>
          <p:cNvSpPr txBox="1"/>
          <p:nvPr/>
        </p:nvSpPr>
        <p:spPr>
          <a:xfrm>
            <a:off x="8065562" y="2350359"/>
            <a:ext cx="2053383" cy="307777"/>
          </a:xfrm>
          <a:prstGeom prst="rect">
            <a:avLst/>
          </a:prstGeom>
          <a:noFill/>
        </p:spPr>
        <p:txBody>
          <a:bodyPr wrap="none" rtlCol="0">
            <a:spAutoFit/>
          </a:bodyPr>
          <a:lstStyle/>
          <a:p>
            <a:r>
              <a:rPr lang="en-US" sz="1400" dirty="0">
                <a:latin typeface="FreightSans Pro Book" panose="02000606030000020004" pitchFamily="2" charset="0"/>
              </a:rPr>
              <a:t>Experience Requirements</a:t>
            </a:r>
          </a:p>
        </p:txBody>
      </p:sp>
    </p:spTree>
    <p:extLst>
      <p:ext uri="{BB962C8B-B14F-4D97-AF65-F5344CB8AC3E}">
        <p14:creationId xmlns:p14="http://schemas.microsoft.com/office/powerpoint/2010/main" val="195528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38F0EA05-F0EB-EA6E-87FB-66758C9365D9}"/>
              </a:ext>
            </a:extLst>
          </p:cNvPr>
          <p:cNvPicPr>
            <a:picLocks noGrp="1" noChangeAspect="1"/>
          </p:cNvPicPr>
          <p:nvPr>
            <p:ph idx="1"/>
          </p:nvPr>
        </p:nvPicPr>
        <p:blipFill>
          <a:blip r:embed="rId2"/>
          <a:srcRect/>
          <a:stretch/>
        </p:blipFill>
        <p:spPr>
          <a:xfrm>
            <a:off x="2405743" y="2046717"/>
            <a:ext cx="3500698" cy="1996562"/>
          </a:xfrm>
          <a:ln w="6350">
            <a:solidFill>
              <a:schemeClr val="bg2">
                <a:lumMod val="90000"/>
              </a:schemeClr>
            </a:solidFill>
          </a:ln>
        </p:spPr>
      </p:pic>
      <p:pic>
        <p:nvPicPr>
          <p:cNvPr id="5" name="Picture 4">
            <a:extLst>
              <a:ext uri="{FF2B5EF4-FFF2-40B4-BE49-F238E27FC236}">
                <a16:creationId xmlns:a16="http://schemas.microsoft.com/office/drawing/2014/main" id="{BFBD3854-1A3B-FB3A-A7B3-07899A5899E2}"/>
              </a:ext>
            </a:extLst>
          </p:cNvPr>
          <p:cNvPicPr>
            <a:picLocks noChangeAspect="1"/>
          </p:cNvPicPr>
          <p:nvPr/>
        </p:nvPicPr>
        <p:blipFill>
          <a:blip r:embed="rId3"/>
          <a:srcRect/>
          <a:stretch/>
        </p:blipFill>
        <p:spPr>
          <a:xfrm>
            <a:off x="6285561" y="2046717"/>
            <a:ext cx="3527557" cy="1996562"/>
          </a:xfrm>
          <a:prstGeom prst="rect">
            <a:avLst/>
          </a:prstGeom>
          <a:ln w="6350">
            <a:solidFill>
              <a:schemeClr val="bg2">
                <a:lumMod val="90000"/>
              </a:schemeClr>
            </a:solidFill>
          </a:ln>
        </p:spPr>
      </p:pic>
      <p:pic>
        <p:nvPicPr>
          <p:cNvPr id="6" name="Picture 5">
            <a:extLst>
              <a:ext uri="{FF2B5EF4-FFF2-40B4-BE49-F238E27FC236}">
                <a16:creationId xmlns:a16="http://schemas.microsoft.com/office/drawing/2014/main" id="{2F59A736-AC80-EB3F-338E-B4B9774DFFEF}"/>
              </a:ext>
            </a:extLst>
          </p:cNvPr>
          <p:cNvPicPr>
            <a:picLocks noChangeAspect="1"/>
          </p:cNvPicPr>
          <p:nvPr/>
        </p:nvPicPr>
        <p:blipFill>
          <a:blip r:embed="rId4"/>
          <a:srcRect/>
          <a:stretch/>
        </p:blipFill>
        <p:spPr>
          <a:xfrm>
            <a:off x="550529" y="4305110"/>
            <a:ext cx="3507402" cy="2005515"/>
          </a:xfrm>
          <a:prstGeom prst="rect">
            <a:avLst/>
          </a:prstGeom>
          <a:ln w="6350">
            <a:solidFill>
              <a:schemeClr val="bg2">
                <a:lumMod val="90000"/>
              </a:schemeClr>
            </a:solidFill>
          </a:ln>
        </p:spPr>
      </p:pic>
      <p:pic>
        <p:nvPicPr>
          <p:cNvPr id="7" name="Picture 6">
            <a:extLst>
              <a:ext uri="{FF2B5EF4-FFF2-40B4-BE49-F238E27FC236}">
                <a16:creationId xmlns:a16="http://schemas.microsoft.com/office/drawing/2014/main" id="{64580140-885C-C312-C554-9A2AC274594F}"/>
              </a:ext>
            </a:extLst>
          </p:cNvPr>
          <p:cNvPicPr>
            <a:picLocks noChangeAspect="1"/>
          </p:cNvPicPr>
          <p:nvPr/>
        </p:nvPicPr>
        <p:blipFill>
          <a:blip r:embed="rId5"/>
          <a:srcRect/>
          <a:stretch/>
        </p:blipFill>
        <p:spPr>
          <a:xfrm>
            <a:off x="4332221" y="4301364"/>
            <a:ext cx="3527557" cy="1996562"/>
          </a:xfrm>
          <a:prstGeom prst="rect">
            <a:avLst/>
          </a:prstGeom>
          <a:ln w="6350">
            <a:solidFill>
              <a:schemeClr val="bg2">
                <a:lumMod val="90000"/>
              </a:schemeClr>
            </a:solidFill>
          </a:ln>
        </p:spPr>
      </p:pic>
      <p:pic>
        <p:nvPicPr>
          <p:cNvPr id="8" name="Picture 7">
            <a:extLst>
              <a:ext uri="{FF2B5EF4-FFF2-40B4-BE49-F238E27FC236}">
                <a16:creationId xmlns:a16="http://schemas.microsoft.com/office/drawing/2014/main" id="{90110920-8184-6EA3-BC5E-69984AB8A603}"/>
              </a:ext>
            </a:extLst>
          </p:cNvPr>
          <p:cNvPicPr>
            <a:picLocks noChangeAspect="1"/>
          </p:cNvPicPr>
          <p:nvPr/>
        </p:nvPicPr>
        <p:blipFill>
          <a:blip r:embed="rId6"/>
          <a:srcRect/>
          <a:stretch/>
        </p:blipFill>
        <p:spPr>
          <a:xfrm>
            <a:off x="8132943" y="4301364"/>
            <a:ext cx="3500698" cy="1996561"/>
          </a:xfrm>
          <a:prstGeom prst="rect">
            <a:avLst/>
          </a:prstGeom>
          <a:ln w="6350">
            <a:solidFill>
              <a:schemeClr val="bg2">
                <a:lumMod val="90000"/>
              </a:schemeClr>
            </a:solidFill>
          </a:ln>
        </p:spPr>
      </p:pic>
      <p:sp>
        <p:nvSpPr>
          <p:cNvPr id="9" name="Title 1">
            <a:extLst>
              <a:ext uri="{FF2B5EF4-FFF2-40B4-BE49-F238E27FC236}">
                <a16:creationId xmlns:a16="http://schemas.microsoft.com/office/drawing/2014/main" id="{CC6893FE-8A6C-00C4-6B8F-AF4015162142}"/>
              </a:ext>
            </a:extLst>
          </p:cNvPr>
          <p:cNvSpPr txBox="1">
            <a:spLocks/>
          </p:cNvSpPr>
          <p:nvPr/>
        </p:nvSpPr>
        <p:spPr>
          <a:xfrm>
            <a:off x="569343" y="0"/>
            <a:ext cx="11047563" cy="1639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i="0" kern="1200">
                <a:solidFill>
                  <a:schemeClr val="bg1"/>
                </a:solidFill>
                <a:latin typeface="FreightSans Pro Book" panose="02000606030000020004" pitchFamily="2" charset="0"/>
                <a:ea typeface="+mj-ea"/>
                <a:cs typeface="+mj-cs"/>
              </a:defRPr>
            </a:lvl1pPr>
          </a:lstStyle>
          <a:p>
            <a:r>
              <a:rPr lang="en-US" sz="3200" b="0" dirty="0">
                <a:latin typeface="FreightSans Pro Light" panose="02000606030000020004" pitchFamily="2" charset="0"/>
              </a:rPr>
              <a:t>IL Life Sciences Industry Subsectors: Job Posting Trends, 2019-22</a:t>
            </a:r>
          </a:p>
        </p:txBody>
      </p:sp>
    </p:spTree>
    <p:extLst>
      <p:ext uri="{BB962C8B-B14F-4D97-AF65-F5344CB8AC3E}">
        <p14:creationId xmlns:p14="http://schemas.microsoft.com/office/powerpoint/2010/main" val="43343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4" y="0"/>
            <a:ext cx="11024559" cy="1639019"/>
          </a:xfrm>
        </p:spPr>
        <p:txBody>
          <a:bodyPr>
            <a:normAutofit/>
          </a:bodyPr>
          <a:lstStyle/>
          <a:p>
            <a:r>
              <a:rPr lang="en-US" sz="3200" b="0" dirty="0">
                <a:latin typeface="FreightSans Pro Light" panose="02000606030000020004" pitchFamily="2" charset="0"/>
              </a:rPr>
              <a:t>This report is organized across the following trends and themes emerging from the assessment:</a:t>
            </a:r>
          </a:p>
        </p:txBody>
      </p:sp>
      <p:pic>
        <p:nvPicPr>
          <p:cNvPr id="11" name="Content Placeholder 10" descr="A picture containing text, screenshot, font, menu&#10;&#10;Description automatically generated">
            <a:extLst>
              <a:ext uri="{FF2B5EF4-FFF2-40B4-BE49-F238E27FC236}">
                <a16:creationId xmlns:a16="http://schemas.microsoft.com/office/drawing/2014/main" id="{86820438-8EEF-DA83-971B-F353F0E2AF11}"/>
              </a:ext>
            </a:extLst>
          </p:cNvPr>
          <p:cNvPicPr>
            <a:picLocks noGrp="1" noChangeAspect="1"/>
          </p:cNvPicPr>
          <p:nvPr>
            <p:ph idx="1"/>
          </p:nvPr>
        </p:nvPicPr>
        <p:blipFill>
          <a:blip r:embed="rId3"/>
          <a:stretch>
            <a:fillRect/>
          </a:stretch>
        </p:blipFill>
        <p:spPr>
          <a:xfrm>
            <a:off x="2368310" y="2207313"/>
            <a:ext cx="7455379" cy="3856231"/>
          </a:xfrm>
        </p:spPr>
      </p:pic>
    </p:spTree>
    <p:extLst>
      <p:ext uri="{BB962C8B-B14F-4D97-AF65-F5344CB8AC3E}">
        <p14:creationId xmlns:p14="http://schemas.microsoft.com/office/powerpoint/2010/main" val="1750531151"/>
      </p:ext>
    </p:extLst>
  </p:cSld>
  <p:clrMapOvr>
    <a:masterClrMapping/>
  </p:clrMapOvr>
</p:sld>
</file>

<file path=ppt/theme/theme1.xml><?xml version="1.0" encoding="utf-8"?>
<a:theme xmlns:a="http://schemas.openxmlformats.org/drawingml/2006/main" name="Office Theme">
  <a:themeElements>
    <a:clrScheme name="Custom 3">
      <a:dk1>
        <a:srgbClr val="515151"/>
      </a:dk1>
      <a:lt1>
        <a:srgbClr val="FFFFFF"/>
      </a:lt1>
      <a:dk2>
        <a:srgbClr val="515151"/>
      </a:dk2>
      <a:lt2>
        <a:srgbClr val="E7E6E6"/>
      </a:lt2>
      <a:accent1>
        <a:srgbClr val="013CC3"/>
      </a:accent1>
      <a:accent2>
        <a:srgbClr val="262E6C"/>
      </a:accent2>
      <a:accent3>
        <a:srgbClr val="5056A5"/>
      </a:accent3>
      <a:accent4>
        <a:srgbClr val="029DBF"/>
      </a:accent4>
      <a:accent5>
        <a:srgbClr val="ED1C24"/>
      </a:accent5>
      <a:accent6>
        <a:srgbClr val="F07420"/>
      </a:accent6>
      <a:hlink>
        <a:srgbClr val="FFFFFF"/>
      </a:hlink>
      <a:folHlink>
        <a:srgbClr val="FFFF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457</Words>
  <Application>Microsoft Office PowerPoint</Application>
  <PresentationFormat>Widescreen</PresentationFormat>
  <Paragraphs>38</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Gill Sans MT</vt:lpstr>
      <vt:lpstr>FreightSans Pro Book</vt:lpstr>
      <vt:lpstr>FreightSans Pro Light</vt:lpstr>
      <vt:lpstr>FreightSans Pro Bold</vt:lpstr>
      <vt:lpstr>Arial</vt:lpstr>
      <vt:lpstr>FreightSans Pro Semibold</vt:lpstr>
      <vt:lpstr>Office Theme</vt:lpstr>
      <vt:lpstr>Illinois</vt:lpstr>
      <vt:lpstr>PowerPoint Presentation</vt:lpstr>
      <vt:lpstr>IL Life Sciences Industry:  Total Job Postings &amp; Recent Trends, 2019-2022</vt:lpstr>
      <vt:lpstr>Share of Industry Job Postings in IL by Major Life Sciences Subsector, 2019-2022</vt:lpstr>
      <vt:lpstr>Leading IL Companies in Life Sciences Job Postings, 2019-2022</vt:lpstr>
      <vt:lpstr>Leading Technical &amp; Production-Related Job Titles/Groupings for IL Life Sciences Hiring Over Last Four Years</vt:lpstr>
      <vt:lpstr>Education &amp; Experience Requirements in IL Life Sciences Industry Job Postings</vt:lpstr>
      <vt:lpstr>PowerPoint Presentation</vt:lpstr>
      <vt:lpstr>This report is organized across the following trends and themes emerging from the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Gardner</dc:creator>
  <cp:lastModifiedBy>Ryan Helwig</cp:lastModifiedBy>
  <cp:revision>25</cp:revision>
  <dcterms:created xsi:type="dcterms:W3CDTF">2021-07-13T17:20:22Z</dcterms:created>
  <dcterms:modified xsi:type="dcterms:W3CDTF">2023-06-30T12:53:20Z</dcterms:modified>
</cp:coreProperties>
</file>